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boldItalic.fntdata"/><Relationship Id="rId6" Type="http://schemas.openxmlformats.org/officeDocument/2006/relationships/slide" Target="slides/slide1.xml"/><Relationship Id="rId18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b9a0b074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b9a0b074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d237ad2ca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d237ad2ca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b9a0b0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b9a0b0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cb9a0b074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cb9a0b074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d237ad2ca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d237ad2ca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965474a9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e965474a9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11" Type="http://schemas.openxmlformats.org/officeDocument/2006/relationships/hyperlink" Target="https://github.com/amwebexpert/etoolbox" TargetMode="External"/><Relationship Id="rId10" Type="http://schemas.openxmlformats.org/officeDocument/2006/relationships/hyperlink" Target="https://github.com/amwebexpert/poc-mobile-python" TargetMode="External"/><Relationship Id="rId12" Type="http://schemas.openxmlformats.org/officeDocument/2006/relationships/hyperlink" Target="https://github.com/amwebexpert/guess_the_text" TargetMode="External"/><Relationship Id="rId9" Type="http://schemas.openxmlformats.org/officeDocument/2006/relationships/hyperlink" Target="https://github.com/amwebexpert/poc-archiver-bare" TargetMode="External"/><Relationship Id="rId5" Type="http://schemas.openxmlformats.org/officeDocument/2006/relationships/hyperlink" Target="https://docs.swmansion.com/react-native-reanimated/docs/fundamentals/glossary#worklet" TargetMode="External"/><Relationship Id="rId6" Type="http://schemas.openxmlformats.org/officeDocument/2006/relationships/hyperlink" Target="https://blog.logrocket.com/deep-dive-react-native-reanimated/" TargetMode="External"/><Relationship Id="rId7" Type="http://schemas.openxmlformats.org/officeDocument/2006/relationships/hyperlink" Target="https://mourner.github.io/simplify-js/" TargetMode="External"/><Relationship Id="rId8" Type="http://schemas.openxmlformats.org/officeDocument/2006/relationships/hyperlink" Target="https://github.com/amwebexpert/poc-archiver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hyperlink" Target="https://github.com/amwebexpert/poc-archiver-bare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amwebexpert/poc-mobile-python" TargetMode="External"/><Relationship Id="rId4" Type="http://schemas.openxmlformats.org/officeDocument/2006/relationships/hyperlink" Target="https://github.com/amwebexpert/etoolbox" TargetMode="External"/><Relationship Id="rId5" Type="http://schemas.openxmlformats.org/officeDocument/2006/relationships/hyperlink" Target="https://github.com/amwebexpert/guess_the_text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3778750" y="858825"/>
            <a:ext cx="4928400" cy="20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3600"/>
              <a:t>Développement React en mode </a:t>
            </a:r>
            <a:br>
              <a:rPr lang="fr-CA" sz="3600"/>
            </a:br>
            <a:r>
              <a:rPr lang="fr-CA" sz="3600"/>
              <a:t>Open Source</a:t>
            </a:r>
            <a:endParaRPr sz="3600"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3793175" y="2813550"/>
            <a:ext cx="4928400" cy="166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André Masson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2024-05-08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React &amp; React Native MTL Monthly Meetup</a:t>
            </a:r>
            <a:endParaRPr/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925" y="729675"/>
            <a:ext cx="3064325" cy="368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400" y="162725"/>
            <a:ext cx="8247626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48" name="Google Shape;148;p22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 txBox="1"/>
          <p:nvPr/>
        </p:nvSpPr>
        <p:spPr>
          <a:xfrm>
            <a:off x="1225700" y="687400"/>
            <a:ext cx="66897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CA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Références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0" name="Google Shape;150;p22"/>
          <p:cNvSpPr txBox="1"/>
          <p:nvPr>
            <p:ph idx="4294967295" type="body"/>
          </p:nvPr>
        </p:nvSpPr>
        <p:spPr>
          <a:xfrm>
            <a:off x="1144475" y="1377475"/>
            <a:ext cx="6815100" cy="27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●"/>
            </a:pPr>
            <a:r>
              <a:rPr lang="fr-CA" sz="12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Reanimated worklets</a:t>
            </a:r>
            <a:endParaRPr sz="1200" u="sng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●"/>
            </a:pPr>
            <a:r>
              <a:rPr lang="fr-CA" sz="12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6"/>
              </a:rPr>
              <a:t>Deep dive into React Native Reanimated</a:t>
            </a:r>
            <a:endParaRPr sz="1200" u="sng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●"/>
            </a:pPr>
            <a:r>
              <a:rPr lang="fr-CA" sz="12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7"/>
              </a:rPr>
              <a:t>Simplify.js</a:t>
            </a:r>
            <a:endParaRPr sz="1200" u="sng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-CA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Projets open sources cités en </a:t>
            </a:r>
            <a:r>
              <a:rPr lang="fr-CA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exemples</a:t>
            </a:r>
            <a:r>
              <a:rPr lang="fr-CA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endParaRPr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●"/>
            </a:pPr>
            <a:r>
              <a:rPr lang="fr-CA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React Native</a:t>
            </a:r>
            <a:endParaRPr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○"/>
            </a:pPr>
            <a:r>
              <a:rPr lang="fr-CA" sz="12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8"/>
              </a:rPr>
              <a:t>poc-archiver (JavaScript, Expo, Tree.js 3D, Sqlite, Paper...)</a:t>
            </a:r>
            <a:endParaRPr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○"/>
            </a:pPr>
            <a:r>
              <a:rPr lang="fr-CA" sz="12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9"/>
              </a:rPr>
              <a:t>poc-archiver-bare (Typescript, document &amp; color pickers, reanimated, gesture...)</a:t>
            </a:r>
            <a:endParaRPr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●"/>
            </a:pPr>
            <a:r>
              <a:rPr lang="fr-CA" sz="12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10"/>
              </a:rPr>
              <a:t>Open Mindset App (Python mobile, Framework KivyMD)</a:t>
            </a:r>
            <a:endParaRPr sz="1200" u="sng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●"/>
            </a:pPr>
            <a:r>
              <a:rPr lang="fr-CA" sz="12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11"/>
              </a:rPr>
              <a:t>Web Toolbox (Typescript, React Web, Electron, Material-UI)</a:t>
            </a:r>
            <a:endParaRPr sz="1200" u="sng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●"/>
            </a:pPr>
            <a:r>
              <a:rPr lang="fr-CA" sz="12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12"/>
              </a:rPr>
              <a:t>Guess the text (Flutter, MobX, Sembast)</a:t>
            </a:r>
            <a:endParaRPr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35775" y="407350"/>
            <a:ext cx="78168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fr-CA" sz="3600">
                <a:solidFill>
                  <a:schemeClr val="dk1"/>
                </a:solidFill>
              </a:rPr>
              <a:t>Objectifs de la présentation</a:t>
            </a:r>
            <a:endParaRPr sz="2400"/>
          </a:p>
        </p:txBody>
      </p:sp>
      <p:sp>
        <p:nvSpPr>
          <p:cNvPr id="80" name="Google Shape;80;p14"/>
          <p:cNvSpPr txBox="1"/>
          <p:nvPr>
            <p:ph idx="4294967295" type="title"/>
          </p:nvPr>
        </p:nvSpPr>
        <p:spPr>
          <a:xfrm>
            <a:off x="233050" y="1609650"/>
            <a:ext cx="5784600" cy="27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fr-CA" sz="1200">
                <a:latin typeface="Lato"/>
                <a:ea typeface="Lato"/>
                <a:cs typeface="Lato"/>
                <a:sym typeface="Lato"/>
              </a:rPr>
              <a:t>Démontrer qu’il y a plusieurs motivations à démarrer des projets open source (parfois même insoupçonnées)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fr-CA" sz="1200">
                <a:latin typeface="Lato"/>
                <a:ea typeface="Lato"/>
                <a:cs typeface="Lato"/>
                <a:sym typeface="Lato"/>
              </a:rPr>
              <a:t>Prouver qu’on peut faire du code javascript performant sans lagger avec </a:t>
            </a:r>
            <a:r>
              <a:rPr lang="fr-CA" sz="1200">
                <a:latin typeface="Lato"/>
                <a:ea typeface="Lato"/>
                <a:cs typeface="Lato"/>
                <a:sym typeface="Lato"/>
              </a:rPr>
              <a:t>React Native</a:t>
            </a:r>
            <a:r>
              <a:rPr lang="fr-CA" sz="1200">
                <a:latin typeface="Lato"/>
                <a:ea typeface="Lato"/>
                <a:cs typeface="Lato"/>
                <a:sym typeface="Lato"/>
              </a:rPr>
              <a:t> si on utilise les bonnes approches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</a:pPr>
            <a:r>
              <a:rPr lang="fr-CA" sz="1200">
                <a:latin typeface="Lato"/>
                <a:ea typeface="Lato"/>
                <a:cs typeface="Lato"/>
                <a:sym typeface="Lato"/>
              </a:rPr>
              <a:t>un seul code source dans un seul langage </a:t>
            </a:r>
            <a:r>
              <a:rPr lang="fr-CA" sz="1200">
                <a:latin typeface="Lato"/>
                <a:ea typeface="Lato"/>
                <a:cs typeface="Lato"/>
                <a:sym typeface="Lato"/>
              </a:rPr>
              <a:t>(notre ami </a:t>
            </a:r>
            <a:r>
              <a:rPr b="0" i="1" lang="fr-CA" sz="1200">
                <a:latin typeface="Lato"/>
                <a:ea typeface="Lato"/>
                <a:cs typeface="Lato"/>
                <a:sym typeface="Lato"/>
              </a:rPr>
              <a:t>TypeScript</a:t>
            </a:r>
            <a:r>
              <a:rPr lang="fr-CA" sz="1200">
                <a:latin typeface="Lato"/>
                <a:ea typeface="Lato"/>
                <a:cs typeface="Lato"/>
                <a:sym typeface="Lato"/>
              </a:rPr>
              <a:t>)</a:t>
            </a:r>
            <a:br>
              <a:rPr lang="fr-CA" sz="1200">
                <a:latin typeface="Lato"/>
                <a:ea typeface="Lato"/>
                <a:cs typeface="Lato"/>
                <a:sym typeface="Lato"/>
              </a:rPr>
            </a:br>
            <a:r>
              <a:rPr lang="fr-CA" sz="1200">
                <a:latin typeface="Lato"/>
                <a:ea typeface="Lato"/>
                <a:cs typeface="Lato"/>
                <a:sym typeface="Lato"/>
              </a:rPr>
              <a:t>a.k.a. un seul anneau pour les lier tous ?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fr-CA" sz="1200">
                <a:latin typeface="Lato"/>
                <a:ea typeface="Lato"/>
                <a:cs typeface="Lato"/>
                <a:sym typeface="Lato"/>
              </a:rPr>
              <a:t>En apprendre davantage sur le potentiel de </a:t>
            </a:r>
            <a:r>
              <a:rPr b="0" i="1" lang="fr-CA" sz="1200">
                <a:latin typeface="Lato"/>
                <a:ea typeface="Lato"/>
                <a:cs typeface="Lato"/>
                <a:sym typeface="Lato"/>
              </a:rPr>
              <a:t>react-native-reanimated</a:t>
            </a:r>
            <a:r>
              <a:rPr lang="fr-CA" sz="1200">
                <a:latin typeface="Lato"/>
                <a:ea typeface="Lato"/>
                <a:cs typeface="Lato"/>
                <a:sym typeface="Lato"/>
              </a:rPr>
              <a:t> et ses concepts de: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</a:pPr>
            <a:r>
              <a:rPr b="0" i="1" lang="fr-CA" sz="1200">
                <a:latin typeface="Lato"/>
                <a:ea typeface="Lato"/>
                <a:cs typeface="Lato"/>
                <a:sym typeface="Lato"/>
              </a:rPr>
              <a:t>worklet</a:t>
            </a:r>
            <a:endParaRPr b="0" i="1" sz="1200"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</a:pPr>
            <a:r>
              <a:rPr b="0" i="1" lang="fr-CA" sz="1200">
                <a:latin typeface="Lato"/>
                <a:ea typeface="Lato"/>
                <a:cs typeface="Lato"/>
                <a:sym typeface="Lato"/>
              </a:rPr>
              <a:t>derived value</a:t>
            </a:r>
            <a:endParaRPr b="0" i="1" sz="1200"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</a:pPr>
            <a:r>
              <a:rPr b="0" i="1" lang="fr-CA" sz="1200">
                <a:latin typeface="Lato"/>
                <a:ea typeface="Lato"/>
                <a:cs typeface="Lato"/>
                <a:sym typeface="Lato"/>
              </a:rPr>
              <a:t>animated style and props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🤔" id="81" name="Google Shape;8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8350" y="2335825"/>
            <a:ext cx="167640" cy="16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1250" y="1608025"/>
            <a:ext cx="2445350" cy="244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850" y="162725"/>
            <a:ext cx="7811975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88" name="Google Shape;88;p1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CA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Vue d’ensemble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0" name="Google Shape;90;p15"/>
          <p:cNvSpPr txBox="1"/>
          <p:nvPr>
            <p:ph idx="4294967295" type="body"/>
          </p:nvPr>
        </p:nvSpPr>
        <p:spPr>
          <a:xfrm>
            <a:off x="1245900" y="1370100"/>
            <a:ext cx="6351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CA" sz="1200">
                <a:latin typeface="Raleway"/>
                <a:ea typeface="Raleway"/>
                <a:cs typeface="Raleway"/>
                <a:sym typeface="Raleway"/>
              </a:rPr>
              <a:t>Projet initial démarré en tant que </a:t>
            </a:r>
            <a:r>
              <a:rPr b="1" lang="fr-CA" sz="12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preuve de concept et a évolué</a:t>
            </a:r>
            <a:r>
              <a:rPr b="1" lang="fr-CA" sz="1200">
                <a:latin typeface="Raleway"/>
                <a:ea typeface="Raleway"/>
                <a:cs typeface="Raleway"/>
                <a:sym typeface="Raleway"/>
              </a:rPr>
              <a:t> pour devenir: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fr-CA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Une app de dessin générique</a:t>
            </a:r>
            <a:br>
              <a:rPr lang="fr-CA" sz="1400">
                <a:latin typeface="Raleway"/>
                <a:ea typeface="Raleway"/>
                <a:cs typeface="Raleway"/>
                <a:sym typeface="Raleway"/>
              </a:rPr>
            </a:br>
            <a:r>
              <a:rPr lang="fr-CA" sz="1200">
                <a:latin typeface="Raleway"/>
                <a:ea typeface="Raleway"/>
                <a:cs typeface="Raleway"/>
                <a:sym typeface="Raleway"/>
              </a:rPr>
              <a:t>support d’éléments SVG (Path, Ellipse, Circle…)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fr-CA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Export - import SVG</a:t>
            </a:r>
            <a:br>
              <a:rPr lang="fr-CA" sz="1400">
                <a:latin typeface="Raleway"/>
                <a:ea typeface="Raleway"/>
                <a:cs typeface="Raleway"/>
                <a:sym typeface="Raleway"/>
              </a:rPr>
            </a:br>
            <a:r>
              <a:rPr lang="fr-CA" sz="1200">
                <a:latin typeface="Raleway"/>
                <a:ea typeface="Raleway"/>
                <a:cs typeface="Raleway"/>
                <a:sym typeface="Raleway"/>
              </a:rPr>
              <a:t>format connu, documenté, export du preview en PNG pour faciliter des scénarios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fr-CA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Zoom in - out - edit</a:t>
            </a:r>
            <a:br>
              <a:rPr lang="fr-CA" sz="1400">
                <a:latin typeface="Raleway"/>
                <a:ea typeface="Raleway"/>
                <a:cs typeface="Raleway"/>
                <a:sym typeface="Raleway"/>
              </a:rPr>
            </a:br>
            <a:r>
              <a:rPr lang="fr-CA" sz="1200">
                <a:latin typeface="Raleway"/>
                <a:ea typeface="Raleway"/>
                <a:cs typeface="Raleway"/>
                <a:sym typeface="Raleway"/>
              </a:rPr>
              <a:t>On peut aller dans le détail pour </a:t>
            </a:r>
            <a:r>
              <a:rPr lang="fr-CA" sz="1200">
                <a:latin typeface="Raleway"/>
                <a:ea typeface="Raleway"/>
                <a:cs typeface="Raleway"/>
                <a:sym typeface="Raleway"/>
              </a:rPr>
              <a:t>peaufiner</a:t>
            </a:r>
            <a:r>
              <a:rPr lang="fr-CA" sz="1200">
                <a:latin typeface="Raleway"/>
                <a:ea typeface="Raleway"/>
                <a:cs typeface="Raleway"/>
                <a:sym typeface="Raleway"/>
              </a:rPr>
              <a:t> le dessin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fr-CA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Mode sélection pour faire de la </a:t>
            </a:r>
            <a:r>
              <a:rPr b="1" lang="fr-CA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distorsion</a:t>
            </a:r>
            <a:r>
              <a:rPr b="1" lang="fr-CA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d’éléments</a:t>
            </a:r>
            <a:br>
              <a:rPr lang="fr-CA" sz="1400">
                <a:latin typeface="Raleway"/>
                <a:ea typeface="Raleway"/>
                <a:cs typeface="Raleway"/>
                <a:sym typeface="Raleway"/>
              </a:rPr>
            </a:br>
            <a:r>
              <a:rPr lang="fr-CA" sz="1200">
                <a:latin typeface="Raleway"/>
                <a:ea typeface="Raleway"/>
                <a:cs typeface="Raleway"/>
                <a:sym typeface="Raleway"/>
              </a:rPr>
              <a:t>Permet d’étirer verticalement et horizontalement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fr-CA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Intègre une lib de sélection de couleurs</a:t>
            </a:r>
            <a:br>
              <a:rPr lang="fr-CA" sz="14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800"/>
              <a:t>react-native-svg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-CA" sz="1800">
                <a:solidFill>
                  <a:schemeClr val="dk1"/>
                </a:solidFill>
              </a:rPr>
              <a:t>SVG support to React Native on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fr-CA" sz="1800">
                <a:solidFill>
                  <a:schemeClr val="dk1"/>
                </a:solidFill>
              </a:rPr>
              <a:t>iOS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fr-CA" sz="1800">
                <a:solidFill>
                  <a:schemeClr val="dk1"/>
                </a:solidFill>
              </a:rPr>
              <a:t>Android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fr-CA" sz="1800">
                <a:solidFill>
                  <a:schemeClr val="dk1"/>
                </a:solidFill>
              </a:rPr>
              <a:t>macOS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fr-CA" sz="1800">
                <a:solidFill>
                  <a:schemeClr val="dk1"/>
                </a:solidFill>
              </a:rPr>
              <a:t>Windows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fr-CA" sz="1800">
                <a:solidFill>
                  <a:schemeClr val="dk1"/>
                </a:solidFill>
              </a:rPr>
              <a:t>Web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-CA" sz="1800">
                <a:solidFill>
                  <a:schemeClr val="dk1"/>
                </a:solidFill>
              </a:rPr>
              <a:t>impl → </a:t>
            </a:r>
            <a:r>
              <a:rPr lang="fr-CA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&lt;SvgViewer</a:t>
            </a:r>
            <a:r>
              <a:rPr lang="fr-CA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-CA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5763" y="1478488"/>
            <a:ext cx="2524125" cy="187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283100" y="989425"/>
            <a:ext cx="8631600" cy="35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800">
                <a:solidFill>
                  <a:schemeClr val="dk1"/>
                </a:solidFill>
              </a:rPr>
              <a:t>Utilisation du bon thread pour les traitements intensifs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fr-CA" sz="1800">
                <a:solidFill>
                  <a:schemeClr val="dk1"/>
                </a:solidFill>
              </a:rPr>
              <a:t>UI thread est natif: Swift, Kotlin…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fr-CA" sz="1800">
                <a:solidFill>
                  <a:schemeClr val="dk1"/>
                </a:solidFill>
              </a:rPr>
              <a:t>JS thread dédié au state + renders simples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-CA" sz="1800">
                <a:solidFill>
                  <a:schemeClr val="dk1"/>
                </a:solidFill>
              </a:rPr>
              <a:t>native-driven animations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fr-CA" sz="1800">
                <a:solidFill>
                  <a:schemeClr val="dk1"/>
                </a:solidFill>
              </a:rPr>
              <a:t>worklets: synchronous natives events handling on UI thread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fr-CA" sz="1800">
                <a:solidFill>
                  <a:schemeClr val="dk1"/>
                </a:solidFill>
              </a:rPr>
              <a:t>impl → </a:t>
            </a:r>
            <a:r>
              <a:rPr lang="fr-CA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&lt;ExpandableToolbar &gt;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fr-CA" sz="1800">
                <a:solidFill>
                  <a:schemeClr val="dk1"/>
                </a:solidFill>
              </a:rPr>
              <a:t>native-driven gesture APIs (touch-based experience)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fr-CA" sz="1800">
                <a:solidFill>
                  <a:schemeClr val="dk1"/>
                </a:solidFill>
              </a:rPr>
              <a:t>gestures recognized and tracked in the UI thread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fr-CA" sz="1800">
                <a:solidFill>
                  <a:schemeClr val="dk1"/>
                </a:solidFill>
              </a:rPr>
              <a:t>impl → </a:t>
            </a:r>
            <a:r>
              <a:rPr lang="fr-CA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&lt;PathGestureDrawer &gt;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383950" y="332275"/>
            <a:ext cx="83658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CA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RN gesture-handler  +  RN reanimated</a:t>
            </a:r>
            <a:endParaRPr b="1"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7826" y="989426"/>
            <a:ext cx="1444250" cy="144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Concepts clés</a:t>
            </a:r>
            <a:endParaRPr/>
          </a:p>
        </p:txBody>
      </p:sp>
      <p:sp>
        <p:nvSpPr>
          <p:cNvPr id="109" name="Google Shape;109;p18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 txBox="1"/>
          <p:nvPr>
            <p:ph type="title"/>
          </p:nvPr>
        </p:nvSpPr>
        <p:spPr>
          <a:xfrm>
            <a:off x="61252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-CA" sz="2100"/>
              <a:t>Externe au cycle de vie React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fr-CA" sz="1400"/>
              <a:t>Change le mindset car on ne dépend plus des renders React, code exécuté sur le UI thread (a.k.a. main thread)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0" sz="1400"/>
          </a:p>
        </p:txBody>
      </p:sp>
      <p:sp>
        <p:nvSpPr>
          <p:cNvPr id="113" name="Google Shape;113;p18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800"/>
              <a:t>useSharedValue</a:t>
            </a:r>
            <a:br>
              <a:rPr lang="fr-CA" sz="1800"/>
            </a:br>
            <a:r>
              <a:rPr lang="fr-CA" sz="1800"/>
              <a:t>useDerivedValue</a:t>
            </a:r>
            <a:br>
              <a:rPr lang="fr-CA" sz="1800"/>
            </a:br>
            <a:r>
              <a:rPr lang="fr-CA" sz="1800"/>
              <a:t>useAnimated</a:t>
            </a:r>
            <a:br>
              <a:rPr lang="fr-CA" sz="1800"/>
            </a:br>
            <a:r>
              <a:rPr lang="fr-CA" sz="1800"/>
              <a:t>- Props</a:t>
            </a:r>
            <a:br>
              <a:rPr lang="fr-CA" sz="1800"/>
            </a:br>
            <a:r>
              <a:rPr lang="fr-CA" sz="1800"/>
              <a:t>- Styles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14" name="Google Shape;114;p18"/>
          <p:cNvSpPr txBox="1"/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2100"/>
              <a:t>Worklets…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fr-CA" sz="1400"/>
              <a:t>tiny chunks of JavaScript code that can be moved to a separate JavaScript VM and executed synchronously on the UI thread.</a:t>
            </a:r>
            <a:endParaRPr b="0"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idx="1" type="subTitle"/>
          </p:nvPr>
        </p:nvSpPr>
        <p:spPr>
          <a:xfrm>
            <a:off x="283100" y="454425"/>
            <a:ext cx="4045200" cy="9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fr-CA" sz="2400">
                <a:solidFill>
                  <a:schemeClr val="dk1"/>
                </a:solidFill>
              </a:rPr>
              <a:t>Quelques motivations Open Source sous-estimées…</a:t>
            </a:r>
            <a:endParaRPr sz="2400"/>
          </a:p>
        </p:txBody>
      </p:sp>
      <p:grpSp>
        <p:nvGrpSpPr>
          <p:cNvPr id="120" name="Google Shape;120;p19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21" name="Google Shape;121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22" name="Google Shape;122;p19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" name="Google Shape;123;p19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CA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Truc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fr-CA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Démarrez le projet, même si c’est uniquement pour vous, pour votre apprentissage personnel, c’est déjà une raison suffisante !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124" name="Google Shape;12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9100" y="78650"/>
            <a:ext cx="2431900" cy="243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>
            <p:ph idx="2" type="body"/>
          </p:nvPr>
        </p:nvSpPr>
        <p:spPr>
          <a:xfrm>
            <a:off x="283100" y="1089525"/>
            <a:ext cx="4045200" cy="39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CA" sz="1200">
                <a:latin typeface="Raleway"/>
                <a:ea typeface="Raleway"/>
                <a:cs typeface="Raleway"/>
                <a:sym typeface="Raleway"/>
              </a:rPr>
              <a:t>enir: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fr-CA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Créativité, open mindset, passion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fr-CA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utilitaire(s) d’efficacité développement (si utile pour vous, …)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fr-CA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POC (valider combinaisons technos)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fr-CA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Carré de sable d’apprentissage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fr-CA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Prototype pour influencer des choix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fr-CA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Pas de limite au nombre de POC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Autres sujets / technos</a:t>
            </a:r>
            <a:endParaRPr/>
          </a:p>
        </p:txBody>
      </p:sp>
      <p:sp>
        <p:nvSpPr>
          <p:cNvPr id="131" name="Google Shape;131;p20"/>
          <p:cNvSpPr/>
          <p:nvPr/>
        </p:nvSpPr>
        <p:spPr>
          <a:xfrm>
            <a:off x="371775" y="1988900"/>
            <a:ext cx="2629500" cy="25824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0"/>
          <p:cNvSpPr/>
          <p:nvPr/>
        </p:nvSpPr>
        <p:spPr>
          <a:xfrm>
            <a:off x="3210425" y="1988900"/>
            <a:ext cx="2629500" cy="25824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0"/>
          <p:cNvSpPr/>
          <p:nvPr/>
        </p:nvSpPr>
        <p:spPr>
          <a:xfrm>
            <a:off x="6049100" y="1988900"/>
            <a:ext cx="2629500" cy="25824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0"/>
          <p:cNvSpPr txBox="1"/>
          <p:nvPr>
            <p:ph type="title"/>
          </p:nvPr>
        </p:nvSpPr>
        <p:spPr>
          <a:xfrm>
            <a:off x="447975" y="2061900"/>
            <a:ext cx="2481600" cy="25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400" u="sng">
                <a:solidFill>
                  <a:schemeClr val="hlink"/>
                </a:solidFill>
                <a:hlinkClick r:id="rId3"/>
              </a:rPr>
              <a:t>Open Mindset app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fr-CA" sz="1200"/>
              <a:t>A 💯% Python application using the KivyMD framework</a:t>
            </a:r>
            <a:endParaRPr b="0"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fr-CA" sz="1200"/>
              <a:t>Integrating IA features. The goal is to have a single Python codebase that can be built and deployed on all major native platforms: Android, iOS, macOS, Linux, and Windows.</a:t>
            </a:r>
            <a:endParaRPr b="0"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0" sz="1200"/>
          </a:p>
        </p:txBody>
      </p:sp>
      <p:sp>
        <p:nvSpPr>
          <p:cNvPr id="135" name="Google Shape;135;p20"/>
          <p:cNvSpPr txBox="1"/>
          <p:nvPr/>
        </p:nvSpPr>
        <p:spPr>
          <a:xfrm>
            <a:off x="3352200" y="2061900"/>
            <a:ext cx="23655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CA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Web Toolbox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-CA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Collection of web developer utilities as: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Char char="●"/>
            </a:pPr>
            <a:r>
              <a:rPr lang="fr-CA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Responsive WebApp (single page app)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Char char="●"/>
            </a:pPr>
            <a:r>
              <a:rPr lang="fr-CA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Electron application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-CA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Technologies: React, Redux, react-query, Material-UI, Typescript, Electron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6" name="Google Shape;136;p20"/>
          <p:cNvSpPr txBox="1"/>
          <p:nvPr>
            <p:ph type="title"/>
          </p:nvPr>
        </p:nvSpPr>
        <p:spPr>
          <a:xfrm>
            <a:off x="6197000" y="2061900"/>
            <a:ext cx="2323800" cy="25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400" u="sng">
                <a:solidFill>
                  <a:schemeClr val="hlink"/>
                </a:solidFill>
                <a:hlinkClick r:id="rId5"/>
              </a:rPr>
              <a:t>Guess the text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lang="fr-CA" sz="1200"/>
              <a:t>Free educational app deployable on Linux, Android, iOS, Webapp, MacOS, Windows. </a:t>
            </a:r>
            <a:br>
              <a:rPr b="0" lang="fr-CA" sz="1200"/>
            </a:br>
            <a:br>
              <a:rPr b="0" lang="fr-CA" sz="1200"/>
            </a:br>
            <a:r>
              <a:rPr b="0" lang="fr-CA" sz="1200"/>
              <a:t>The application is an evolving educational game. </a:t>
            </a:r>
            <a:endParaRPr b="0"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fr-CA" sz="1200"/>
              <a:t>Technologies frontend: Flutter, Dart, MobX, Sembast, Sqflite</a:t>
            </a:r>
            <a:endParaRPr b="0"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1"/>
          <p:cNvPicPr preferRelativeResize="0"/>
          <p:nvPr/>
        </p:nvPicPr>
        <p:blipFill rotWithShape="1">
          <a:blip r:embed="rId3">
            <a:alphaModFix/>
          </a:blip>
          <a:srcRect b="14093" l="2132" r="6751" t="655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Questions</a:t>
            </a:r>
            <a:br>
              <a:rPr lang="fr-CA"/>
            </a:br>
            <a:r>
              <a:rPr lang="fr-CA"/>
              <a:t>Commentaires</a:t>
            </a:r>
            <a:br>
              <a:rPr lang="fr-CA"/>
            </a:br>
            <a:r>
              <a:rPr lang="fr-CA"/>
              <a:t>Inspirations 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